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7F7F7F"/>
    <a:srgbClr val="0948CB"/>
    <a:srgbClr val="121619"/>
    <a:srgbClr val="1C7DDB"/>
    <a:srgbClr val="F2F4F8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69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TN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814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fr-T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Akrem Zaghdoudi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fr-TN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11/08/2024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466323" cy="4351338"/>
          </a:xfrm>
          <a:prstGeom prst="rect">
            <a:avLst/>
          </a:prstGeom>
        </p:spPr>
        <p:txBody>
          <a:bodyPr/>
          <a:lstStyle/>
          <a:p>
            <a:r>
              <a:rPr lang="fr-TN" sz="2200" dirty="0" err="1">
                <a:latin typeface="Abadi" panose="020B0604020104020204" pitchFamily="34" charset="0"/>
              </a:rPr>
              <a:t>We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performed</a:t>
            </a:r>
            <a:r>
              <a:rPr lang="fr-TN" sz="2200" dirty="0">
                <a:latin typeface="Abadi" panose="020B0604020104020204" pitchFamily="34" charset="0"/>
              </a:rPr>
              <a:t>  </a:t>
            </a:r>
            <a:r>
              <a:rPr lang="en-US" sz="2200" dirty="0">
                <a:latin typeface="Abadi" panose="020B0604020104020204" pitchFamily="34" charset="0"/>
              </a:rPr>
              <a:t>EDA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en-US" sz="2200" dirty="0">
                <a:latin typeface="Abadi" panose="020B0604020104020204" pitchFamily="34" charset="0"/>
              </a:rPr>
              <a:t> to identify patterns in the data </a:t>
            </a:r>
            <a:r>
              <a:rPr lang="fr-TN" sz="2200" dirty="0">
                <a:latin typeface="Abadi" panose="020B0604020104020204" pitchFamily="34" charset="0"/>
              </a:rPr>
              <a:t>, </a:t>
            </a:r>
            <a:r>
              <a:rPr lang="en-US" sz="2200" dirty="0">
                <a:latin typeface="Abadi" panose="020B0604020104020204" pitchFamily="34" charset="0"/>
              </a:rPr>
              <a:t>analyze the dataset and establish the appropriate training labels</a:t>
            </a:r>
            <a:r>
              <a:rPr lang="en-US" sz="2200" dirty="0"/>
              <a:t> </a:t>
            </a:r>
            <a:endParaRPr lang="fr-TN" sz="2200" dirty="0"/>
          </a:p>
          <a:p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GitHub URL of the completed notebook</a:t>
            </a:r>
            <a:r>
              <a:rPr lang="fr-TN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r>
              <a:rPr lang="en-US" sz="22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https://github.com/zaghdoudiakrem/Data_science_capstone/blob/main/3-Data_wrangling.ipynb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79CB548-35A2-7C9D-3FC9-D86510D7F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636" y="1674235"/>
            <a:ext cx="48329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5815923"/>
            <a:ext cx="11222620" cy="88868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GitHub URL of the completed notebook</a:t>
            </a:r>
            <a:r>
              <a:rPr lang="fr-TN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:</a:t>
            </a:r>
            <a:br>
              <a:rPr lang="fr-TN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</a:br>
            <a:r>
              <a:rPr lang="fr-FR" sz="20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https://github.com/zaghdoudiakrem/Data_science_capstone/blob/main/5-Data_Visualization.ipynb</a:t>
            </a:r>
            <a:endParaRPr lang="en-US" sz="2000" dirty="0">
              <a:solidFill>
                <a:srgbClr val="0948CB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F4C87E33-A78D-2761-5F52-78098B58EC8F}"/>
              </a:ext>
            </a:extLst>
          </p:cNvPr>
          <p:cNvSpPr txBox="1">
            <a:spLocks/>
          </p:cNvSpPr>
          <p:nvPr/>
        </p:nvSpPr>
        <p:spPr>
          <a:xfrm>
            <a:off x="701821" y="1371600"/>
            <a:ext cx="10651979" cy="46539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Many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en-US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charts were plotted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we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en-US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used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them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to </a:t>
            </a:r>
            <a:r>
              <a:rPr lang="fr-TN" sz="2400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analyze</a:t>
            </a:r>
            <a:r>
              <a:rPr lang="fr-TN" sz="2400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:</a:t>
            </a: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Launch Site Trends:</a:t>
            </a:r>
            <a:endParaRPr lang="fr-TN" sz="1800" b="1" dirty="0"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 Scatterplot illustrating the relationship between mission outcome, Launch Site, and Flight Number.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</a:t>
            </a:r>
            <a:r>
              <a:rPr lang="en-US" sz="1800" dirty="0">
                <a:solidFill>
                  <a:srgbClr val="0948CB"/>
                </a:solidFill>
                <a:effectLst/>
              </a:rPr>
              <a:t> </a:t>
            </a:r>
            <a:r>
              <a:rPr lang="fr-TN" sz="1800" dirty="0">
                <a:solidFill>
                  <a:srgbClr val="0948CB"/>
                </a:solidFill>
                <a:effectLst/>
              </a:rPr>
              <a:t>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showing the relationship between mission outcome, Launch Site, and Payload.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Orbit Type Trends</a:t>
            </a:r>
            <a:endParaRPr lang="fr-TN" sz="1800" b="1" dirty="0"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 Bar chart depicting the relationship between mission outcome and Orbit Type.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displaying the relationship between mission outcome, Orbit Type, and Flight Number.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457200" lvl="1" indent="0">
              <a:spcBef>
                <a:spcPts val="1400"/>
              </a:spcBef>
              <a:buSzPts val="2200"/>
              <a:buNone/>
            </a:pPr>
            <a:r>
              <a:rPr lang="en-US" sz="1800" dirty="0">
                <a:solidFill>
                  <a:srgbClr val="0948CB"/>
                </a:solidFill>
                <a:effectLst/>
              </a:rPr>
              <a:t> </a:t>
            </a:r>
            <a:r>
              <a:rPr lang="fr-TN" sz="1800" dirty="0">
                <a:solidFill>
                  <a:srgbClr val="0948CB"/>
                </a:solidFill>
                <a:effectLst/>
              </a:rPr>
              <a:t>- </a:t>
            </a:r>
            <a:r>
              <a:rPr lang="en-US" sz="1800" dirty="0">
                <a:solidFill>
                  <a:srgbClr val="0948CB"/>
                </a:solidFill>
                <a:effectLst/>
              </a:rPr>
              <a:t>Scatterplot revealing the relationship between mission outcome, Orbit Type, and Payload. </a:t>
            </a:r>
            <a:endParaRPr lang="fr-TN" sz="1800" dirty="0">
              <a:solidFill>
                <a:srgbClr val="0948CB"/>
              </a:solidFill>
              <a:effectLst/>
            </a:endParaRPr>
          </a:p>
          <a:p>
            <a:pPr marL="228600" indent="-22860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</a:rPr>
              <a:t>Temporal Trends</a:t>
            </a:r>
            <a:endParaRPr lang="fr-TN" sz="1800" b="1" dirty="0">
              <a:effectLst/>
            </a:endParaRPr>
          </a:p>
          <a:p>
            <a:pPr marL="0" indent="0" algn="l" rtl="0" eaLnBrk="1" latinLnBrk="0" hangingPunct="1">
              <a:spcBef>
                <a:spcPts val="1400"/>
              </a:spcBef>
              <a:spcAft>
                <a:spcPts val="0"/>
              </a:spcAft>
              <a:buClrTx/>
              <a:buSzPts val="2200"/>
              <a:buNone/>
            </a:pPr>
            <a:r>
              <a:rPr lang="fr-TN" sz="1800" dirty="0"/>
              <a:t>          - </a:t>
            </a:r>
            <a:r>
              <a:rPr lang="en-US" sz="1800" dirty="0">
                <a:solidFill>
                  <a:srgbClr val="0948CB"/>
                </a:solidFill>
                <a:effectLst/>
              </a:rPr>
              <a:t>Line plot demonstrating the trend of mission outcomes over the years.</a:t>
            </a:r>
            <a:endParaRPr lang="fr-TN" sz="1800" dirty="0">
              <a:solidFill>
                <a:srgbClr val="0948CB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7609" y="5687742"/>
            <a:ext cx="10078332" cy="53865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</a:rPr>
              <a:t>GitHub URL of the completed notebook</a:t>
            </a:r>
            <a:r>
              <a:rPr lang="fr-TN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https://github.com/zaghdoudiakrem/Data_science_capstone/blob/main/4-EDA_with_sql.ipynb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518595F6-E2DD-B1F9-7DD0-35C873BEDDB7}"/>
              </a:ext>
            </a:extLst>
          </p:cNvPr>
          <p:cNvSpPr txBox="1">
            <a:spLocks/>
          </p:cNvSpPr>
          <p:nvPr/>
        </p:nvSpPr>
        <p:spPr>
          <a:xfrm>
            <a:off x="617609" y="1327611"/>
            <a:ext cx="9745589" cy="452553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 loaded the Space X dataset into the corresponding table in a Db2 database</a:t>
            </a:r>
            <a:endParaRPr lang="fr-TN" sz="2000" b="1" dirty="0"/>
          </a:p>
          <a:p>
            <a:pPr algn="l"/>
            <a:r>
              <a:rPr lang="fr-TN" sz="2000" b="1" dirty="0" err="1"/>
              <a:t>We</a:t>
            </a:r>
            <a:r>
              <a:rPr lang="fr-TN" sz="2000" b="1" dirty="0"/>
              <a:t> </a:t>
            </a:r>
            <a:r>
              <a:rPr lang="en-US" sz="2000" b="1" dirty="0"/>
              <a:t>executed</a:t>
            </a:r>
            <a:r>
              <a:rPr lang="fr-TN" sz="2000" b="1" dirty="0"/>
              <a:t> </a:t>
            </a:r>
            <a:r>
              <a:rPr lang="en-US" sz="2000" b="1" dirty="0"/>
              <a:t>SQL queries </a:t>
            </a:r>
            <a:r>
              <a:rPr lang="en-US" sz="2000" b="1" i="0" dirty="0">
                <a:solidFill>
                  <a:srgbClr val="1C1C1C"/>
                </a:solidFill>
                <a:effectLst/>
              </a:rPr>
              <a:t>to get answers </a:t>
            </a:r>
            <a:r>
              <a:rPr lang="en-US" sz="2000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Identify the unique names of launch sites in the space mission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Determine the top 5 launch sites with names beginning with 'CCA'.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Calculate the total payload mass carried by boosters launched by NASA (CRS).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Find the average payload mass for the booster version F9 v1.1.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Retrieve the date of the first successful landing outcome on a ground pad.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List the boosters that have successfully landed on a drone ship with a payload mass between 4000 and 6000 kg.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Count the total number of successful and failed mission outcomes.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Identify the booster versions that have carried the maximum payload mass.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badi" panose="020B0604020104020204" pitchFamily="34" charset="0"/>
              </a:rPr>
              <a:t>Analyze failed landing outcomes on a drone ship in 2015, including booster versions and launch site names.</a:t>
            </a:r>
            <a:r>
              <a:rPr lang="fr-TN" sz="1600" dirty="0">
                <a:latin typeface="Abadi" panose="020B0604020104020204" pitchFamily="34" charset="0"/>
              </a:rPr>
              <a:t> </a:t>
            </a:r>
            <a:r>
              <a:rPr lang="fr-TN" sz="1600" dirty="0" err="1">
                <a:latin typeface="Abadi" panose="020B0604020104020204" pitchFamily="34" charset="0"/>
              </a:rPr>
              <a:t>Finally</a:t>
            </a:r>
            <a:r>
              <a:rPr lang="fr-TN" sz="1600" dirty="0">
                <a:latin typeface="Abadi" panose="020B0604020104020204" pitchFamily="34" charset="0"/>
              </a:rPr>
              <a:t>, r</a:t>
            </a:r>
            <a:r>
              <a:rPr lang="en-US" sz="1600" dirty="0" err="1">
                <a:latin typeface="Abadi" panose="020B0604020104020204" pitchFamily="34" charset="0"/>
              </a:rPr>
              <a:t>ank</a:t>
            </a:r>
            <a:r>
              <a:rPr lang="en-US" sz="1600" dirty="0">
                <a:latin typeface="Abadi" panose="020B0604020104020204" pitchFamily="34" charset="0"/>
              </a:rPr>
              <a:t> the count of landing outcomes</a:t>
            </a:r>
            <a:r>
              <a:rPr lang="fr-TN" sz="1600" dirty="0">
                <a:latin typeface="Abadi" panose="020B0604020104020204" pitchFamily="34" charset="0"/>
              </a:rPr>
              <a:t> </a:t>
            </a:r>
            <a:r>
              <a:rPr lang="en-US" sz="1600" i="0" dirty="0">
                <a:effectLst/>
                <a:latin typeface="Abadi" panose="020B0604020104020204" pitchFamily="34" charset="0"/>
              </a:rPr>
              <a:t>between the date 2010-06-04 and 2017-03-20,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9FB04D-173F-B9B2-79BE-148C3E695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998" y="1512839"/>
            <a:ext cx="1267002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88917"/>
            <a:ext cx="11421989" cy="493043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Summary of Map Objects Added to the Folium Map</a:t>
            </a:r>
            <a:r>
              <a:rPr lang="fr-TN" b="1" dirty="0">
                <a:latin typeface="Abadi" panose="020B0604020104020204" pitchFamily="34" charset="0"/>
              </a:rPr>
              <a:t> and </a:t>
            </a:r>
            <a:r>
              <a:rPr lang="fr-TN" b="1" dirty="0" err="1">
                <a:latin typeface="Abadi" panose="020B0604020104020204" pitchFamily="34" charset="0"/>
              </a:rPr>
              <a:t>their</a:t>
            </a:r>
            <a:r>
              <a:rPr lang="fr-TN" b="1" dirty="0">
                <a:latin typeface="Abadi" panose="020B0604020104020204" pitchFamily="34" charset="0"/>
              </a:rPr>
              <a:t> </a:t>
            </a:r>
            <a:r>
              <a:rPr lang="fr-TN" b="1" dirty="0" err="1">
                <a:latin typeface="Abadi" panose="020B0604020104020204" pitchFamily="34" charset="0"/>
              </a:rPr>
              <a:t>purpose</a:t>
            </a:r>
            <a:r>
              <a:rPr lang="fr-TN" b="1" dirty="0">
                <a:latin typeface="Abadi" panose="020B0604020104020204" pitchFamily="34" charset="0"/>
              </a:rPr>
              <a:t> </a:t>
            </a:r>
            <a:r>
              <a:rPr lang="en-US" b="1" dirty="0">
                <a:latin typeface="Abadi" panose="020B0604020104020204" pitchFamily="34" charset="0"/>
              </a:rPr>
              <a:t>:</a:t>
            </a:r>
            <a:endParaRPr lang="en-US" sz="2400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Markers: Identified each launch site and the NASA Johnson Space Center.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Pinpointed specific locations of launch sites and major centers like NASA Johnson Space Center.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Circles: Highlighted areas around each launch site.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Emphasized the vicinity of launch sites to provide spatial context.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Lines: Displayed distances from CCAFS LC-40 to nearby features such as the coastline, rail line, and perimeter road.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Measured and visualized distances to assess logistics and accessibility.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Abadi" panose="020B0604020104020204" pitchFamily="34" charset="0"/>
              </a:rPr>
              <a:t>Marker Clusters: Grouped launch events with color coding to represent success rates. </a:t>
            </a:r>
            <a:endParaRPr lang="fr-TN" sz="1800" b="1" dirty="0">
              <a:latin typeface="Abadi" panose="020B06040201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948CB"/>
                </a:solidFill>
                <a:latin typeface="Abadi" panose="020B0604020104020204" pitchFamily="34" charset="0"/>
              </a:rPr>
              <a:t>Purpose</a:t>
            </a:r>
            <a:r>
              <a:rPr lang="en-US" sz="1800" b="1" dirty="0">
                <a:latin typeface="Abadi" panose="020B0604020104020204" pitchFamily="34" charset="0"/>
              </a:rPr>
              <a:t>: Facilitated identification of sites with higher success rates and understanding of launch patterns.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32CF7BF-B781-713F-A68E-F1953604F200}"/>
              </a:ext>
            </a:extLst>
          </p:cNvPr>
          <p:cNvSpPr txBox="1">
            <a:spLocks/>
          </p:cNvSpPr>
          <p:nvPr/>
        </p:nvSpPr>
        <p:spPr>
          <a:xfrm>
            <a:off x="942372" y="5688380"/>
            <a:ext cx="10515600" cy="12619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GitHub URL of the completed notebook</a:t>
            </a:r>
            <a:r>
              <a:rPr lang="fr-TN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:</a:t>
            </a:r>
            <a:r>
              <a:rPr lang="fr-FR" sz="18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fr-FR" sz="20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https://github.com/zaghdoudiakrem/Data_science_capstone/blob/main/6-Launch_site_location.ipynb</a:t>
            </a:r>
            <a:endParaRPr lang="en-US" sz="2000" dirty="0">
              <a:solidFill>
                <a:srgbClr val="0948CB"/>
              </a:solidFill>
              <a:latin typeface="Abadi" panose="020B0604020104020204" pitchFamily="34" charset="0"/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54643"/>
            <a:ext cx="9745589" cy="46709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b="1" dirty="0"/>
              <a:t>Summary of Plots/Graphs and Interactions Added to the Dashboard: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Pie Charts: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</a:t>
            </a:r>
            <a:r>
              <a:rPr lang="en-US" b="1" dirty="0"/>
              <a:t>:</a:t>
            </a:r>
            <a:r>
              <a:rPr lang="en-US" dirty="0"/>
              <a:t> Displayed the distribution of total launches by site</a:t>
            </a:r>
            <a:r>
              <a:rPr lang="fr-TN" dirty="0"/>
              <a:t> and p</a:t>
            </a:r>
            <a:r>
              <a:rPr lang="en-US" dirty="0" err="1"/>
              <a:t>rovided</a:t>
            </a:r>
            <a:r>
              <a:rPr lang="en-US" dirty="0"/>
              <a:t> a visual breakdown of launches at different sites, allowing users to compare the volume of launches across sites.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Scatter</a:t>
            </a:r>
            <a:r>
              <a:rPr lang="en-US" b="1" dirty="0"/>
              <a:t> </a:t>
            </a:r>
            <a:r>
              <a:rPr lang="en-US" b="1" dirty="0">
                <a:solidFill>
                  <a:srgbClr val="0948CB"/>
                </a:solidFill>
              </a:rPr>
              <a:t>Plots: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</a:t>
            </a:r>
            <a:r>
              <a:rPr lang="en-US" b="1" dirty="0"/>
              <a:t>:</a:t>
            </a:r>
            <a:r>
              <a:rPr lang="en-US" dirty="0"/>
              <a:t> Illustrated the relationship between mission outcomes and payload mass for different booster versions</a:t>
            </a:r>
            <a:r>
              <a:rPr lang="fr-TN" dirty="0"/>
              <a:t> and e</a:t>
            </a:r>
            <a:r>
              <a:rPr lang="en-US" dirty="0" err="1"/>
              <a:t>nabled</a:t>
            </a:r>
            <a:r>
              <a:rPr lang="en-US" dirty="0"/>
              <a:t> analysis of how payload mass correlates with launch outcomes across various booster versions.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Input Dropdown: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 </a:t>
            </a:r>
            <a:r>
              <a:rPr lang="en-US" b="1" dirty="0"/>
              <a:t>:</a:t>
            </a:r>
            <a:r>
              <a:rPr lang="en-US" dirty="0"/>
              <a:t> Allowed users to select one or all launch sites for the pie chart and scatterplot.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948CB"/>
                </a:solidFill>
              </a:rPr>
              <a:t>Input Slider:</a:t>
            </a:r>
            <a:endParaRPr lang="en-US" dirty="0">
              <a:solidFill>
                <a:srgbClr val="0948CB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C7DDB"/>
                </a:solidFill>
              </a:rPr>
              <a:t>Description </a:t>
            </a:r>
            <a:r>
              <a:rPr lang="en-US" b="1" dirty="0"/>
              <a:t>:</a:t>
            </a:r>
            <a:r>
              <a:rPr lang="en-US" dirty="0"/>
              <a:t> Filtered payload masses for the scatterplot</a:t>
            </a:r>
            <a:r>
              <a:rPr lang="fr-TN" dirty="0"/>
              <a:t> and e</a:t>
            </a:r>
            <a:r>
              <a:rPr lang="en-US" dirty="0" err="1"/>
              <a:t>nabled</a:t>
            </a:r>
            <a:r>
              <a:rPr lang="en-US" dirty="0"/>
              <a:t> users to focus on specific ranges of payload masses, enhancing the analysis of payload impact on mission outcomes.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D4AFF36-86A8-5424-A1CA-AD3678906655}"/>
              </a:ext>
            </a:extLst>
          </p:cNvPr>
          <p:cNvSpPr txBox="1"/>
          <p:nvPr/>
        </p:nvSpPr>
        <p:spPr>
          <a:xfrm>
            <a:off x="910741" y="5872449"/>
            <a:ext cx="1037487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GitHub URL of the completed </a:t>
            </a:r>
            <a:r>
              <a:rPr lang="fr-TN" sz="20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script:</a:t>
            </a:r>
            <a:r>
              <a:rPr lang="en-US" sz="2000" kern="1200" dirty="0">
                <a:solidFill>
                  <a:srgbClr val="FF0000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lang="en-US" sz="20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https://github.com/zaghdoudiakrem/Data_science_capstone/blob/main/spacex_dash_app.py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28906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Hyper-parameters were evaluated using </a:t>
            </a:r>
            <a:r>
              <a:rPr lang="en-US" sz="2200" dirty="0" err="1">
                <a:latin typeface="Abadi" panose="020B0604020104020204" pitchFamily="34" charset="0"/>
              </a:rPr>
              <a:t>GridSearchCV</a:t>
            </a:r>
            <a:r>
              <a:rPr lang="en-US" sz="2200" dirty="0">
                <a:latin typeface="Abadi" panose="020B0604020104020204" pitchFamily="34" charset="0"/>
              </a:rPr>
              <a:t>() and the best was selected using ‘.</a:t>
            </a:r>
            <a:r>
              <a:rPr lang="en-US" sz="2200" dirty="0" err="1">
                <a:latin typeface="Abadi" panose="020B0604020104020204" pitchFamily="34" charset="0"/>
              </a:rPr>
              <a:t>best_params</a:t>
            </a:r>
            <a:r>
              <a:rPr lang="en-US" sz="2200" dirty="0">
                <a:latin typeface="Abadi" panose="020B0604020104020204" pitchFamily="34" charset="0"/>
              </a:rPr>
              <a:t>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Using the best hyper-parameters, each of the four models were scored on accuracy by using the testing data set.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GitHub URL of the completed notebook</a:t>
            </a:r>
            <a:r>
              <a:rPr lang="fr-TN" sz="2200" kern="1200" dirty="0">
                <a:solidFill>
                  <a:srgbClr val="181717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https://github.com/zaghdoudiakrem/Data_science_capstone/blob/main/7-SpaceX_Machine_Learning_Prediction_.ipynb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F03BEB-8996-41B8-2F2A-4160D610A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248" y="1693031"/>
            <a:ext cx="4578191" cy="439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1E884F-1114-99E6-4EDC-75A22D400DB3}"/>
              </a:ext>
            </a:extLst>
          </p:cNvPr>
          <p:cNvSpPr txBox="1">
            <a:spLocks/>
          </p:cNvSpPr>
          <p:nvPr/>
        </p:nvSpPr>
        <p:spPr>
          <a:xfrm>
            <a:off x="683179" y="1338149"/>
            <a:ext cx="10689264" cy="38115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CCAFS SLC 40 is currently the most successful launch site, with VAFB SLC 4E and KSCLC 39A following. The overall success rate has improved over time. While a higher payload mass at CCAFS SLC 40 is generally associated with a better success rate, the visualization does not clearly establish a direct link between launch site success and payload mass.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251171-3162-06BC-8AE5-4C439973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941" y="3122626"/>
            <a:ext cx="7537475" cy="37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5C8129F-432B-CCA0-EF6B-53D07BBC4480}"/>
              </a:ext>
            </a:extLst>
          </p:cNvPr>
          <p:cNvSpPr txBox="1">
            <a:spLocks/>
          </p:cNvSpPr>
          <p:nvPr/>
        </p:nvSpPr>
        <p:spPr>
          <a:xfrm>
            <a:off x="602418" y="1405728"/>
            <a:ext cx="11121496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The greater the payload mass for launch site CCAFS SLC 40 the higher the success rate for the rocket.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DFD6FE2-F0CF-D932-6825-41DBA84BF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69" y="2743200"/>
            <a:ext cx="7958394" cy="392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5F35BE4-7FBB-1E08-63F0-E9D926CEFE3B}"/>
              </a:ext>
            </a:extLst>
          </p:cNvPr>
          <p:cNvSpPr txBox="1"/>
          <p:nvPr/>
        </p:nvSpPr>
        <p:spPr>
          <a:xfrm>
            <a:off x="770010" y="1494771"/>
            <a:ext cx="1122604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Abadi" panose="020B0604020104020204" pitchFamily="34" charset="0"/>
              </a:rPr>
              <a:t>The orbit types ES-L1, GEO, HEO, and SSO have the highest success rates, but it's important to consider the number of launches per orbit type when interpreting these results.</a:t>
            </a: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57B6F64-A8B1-D29C-0278-00DFC1410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380" y="2447758"/>
            <a:ext cx="8141239" cy="42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4942614-EB4D-2E17-608C-506296FDAD25}"/>
              </a:ext>
            </a:extLst>
          </p:cNvPr>
          <p:cNvSpPr txBox="1"/>
          <p:nvPr/>
        </p:nvSpPr>
        <p:spPr>
          <a:xfrm>
            <a:off x="892628" y="1422100"/>
            <a:ext cx="107768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atin typeface="Abadi" panose="020B0604020104020204" pitchFamily="34" charset="0"/>
              </a:rPr>
              <a:t>In LEO orbits, success is linked to the number of flights, while in GTO orbits, there is no clear relationship between flight number and success.</a:t>
            </a: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3226CB2-5965-F369-1721-8980F3A14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039" y="2322173"/>
            <a:ext cx="8691921" cy="426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E93AAC1-4B4F-3CDB-2CBC-819D70A0CEF8}"/>
              </a:ext>
            </a:extLst>
          </p:cNvPr>
          <p:cNvSpPr txBox="1"/>
          <p:nvPr/>
        </p:nvSpPr>
        <p:spPr>
          <a:xfrm>
            <a:off x="770011" y="1204378"/>
            <a:ext cx="1088858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TN" sz="2200" dirty="0">
              <a:latin typeface="Abadi" panose="020B0604020104020204" pitchFamily="34" charset="0"/>
            </a:endParaRPr>
          </a:p>
          <a:p>
            <a:r>
              <a:rPr lang="fr-TN" sz="2200" dirty="0">
                <a:latin typeface="Abadi" panose="020B0604020104020204" pitchFamily="34" charset="0"/>
              </a:rPr>
              <a:t>• </a:t>
            </a:r>
            <a:r>
              <a:rPr lang="fr-TN" sz="2200" dirty="0" err="1">
                <a:latin typeface="Abadi" panose="020B0604020104020204" pitchFamily="34" charset="0"/>
              </a:rPr>
              <a:t>Some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orbit</a:t>
            </a:r>
            <a:r>
              <a:rPr lang="fr-TN" sz="2200" dirty="0">
                <a:latin typeface="Abadi" panose="020B0604020104020204" pitchFamily="34" charset="0"/>
              </a:rPr>
              <a:t> types have </a:t>
            </a:r>
            <a:r>
              <a:rPr lang="fr-TN" sz="2200" dirty="0" err="1">
                <a:latin typeface="Abadi" panose="020B0604020104020204" pitchFamily="34" charset="0"/>
              </a:rPr>
              <a:t>better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success</a:t>
            </a:r>
            <a:r>
              <a:rPr lang="fr-TN" sz="2200" dirty="0">
                <a:latin typeface="Abadi" panose="020B0604020104020204" pitchFamily="34" charset="0"/>
              </a:rPr>
              <a:t> rates </a:t>
            </a:r>
            <a:r>
              <a:rPr lang="fr-TN" sz="2200" dirty="0" err="1">
                <a:latin typeface="Abadi" panose="020B0604020104020204" pitchFamily="34" charset="0"/>
              </a:rPr>
              <a:t>than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others</a:t>
            </a:r>
            <a:r>
              <a:rPr lang="fr-TN" sz="2200" dirty="0">
                <a:latin typeface="Abadi" panose="020B0604020104020204" pitchFamily="34" charset="0"/>
              </a:rPr>
              <a:t> . </a:t>
            </a:r>
            <a:r>
              <a:rPr lang="fr-TN" sz="2200" dirty="0" err="1">
                <a:latin typeface="Abadi" panose="020B0604020104020204" pitchFamily="34" charset="0"/>
              </a:rPr>
              <a:t>Success</a:t>
            </a:r>
            <a:r>
              <a:rPr lang="fr-TN" sz="2200" dirty="0">
                <a:latin typeface="Abadi" panose="020B0604020104020204" pitchFamily="34" charset="0"/>
              </a:rPr>
              <a:t> rate </a:t>
            </a:r>
            <a:r>
              <a:rPr lang="fr-TN" sz="2200" dirty="0" err="1">
                <a:latin typeface="Abadi" panose="020B0604020104020204" pitchFamily="34" charset="0"/>
              </a:rPr>
              <a:t>appears</a:t>
            </a:r>
            <a:r>
              <a:rPr lang="fr-TN" sz="2200" dirty="0">
                <a:latin typeface="Abadi" panose="020B0604020104020204" pitchFamily="34" charset="0"/>
              </a:rPr>
              <a:t> to have no </a:t>
            </a:r>
            <a:r>
              <a:rPr lang="fr-TN" sz="2200" dirty="0" err="1">
                <a:latin typeface="Abadi" panose="020B0604020104020204" pitchFamily="34" charset="0"/>
              </a:rPr>
              <a:t>obvious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correlation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with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payload</a:t>
            </a:r>
            <a:r>
              <a:rPr lang="fr-TN" sz="2200" dirty="0">
                <a:latin typeface="Abadi" panose="020B0604020104020204" pitchFamily="34" charset="0"/>
              </a:rPr>
              <a:t> mass.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AAAC11B-2293-5352-EA72-FE1A92EC9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668" y="2433801"/>
            <a:ext cx="8512286" cy="422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360A3A7-B7EA-A930-389C-0E4C5BD3C1B4}"/>
              </a:ext>
            </a:extLst>
          </p:cNvPr>
          <p:cNvSpPr txBox="1"/>
          <p:nvPr/>
        </p:nvSpPr>
        <p:spPr>
          <a:xfrm>
            <a:off x="587828" y="1538292"/>
            <a:ext cx="108701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TN" sz="2200" dirty="0" err="1">
                <a:latin typeface="Abadi" panose="020B0604020104020204" pitchFamily="34" charset="0"/>
              </a:rPr>
              <a:t>Based</a:t>
            </a:r>
            <a:r>
              <a:rPr lang="fr-TN" sz="2200" dirty="0">
                <a:latin typeface="Abadi" panose="020B0604020104020204" pitchFamily="34" charset="0"/>
              </a:rPr>
              <a:t> on the plot , </a:t>
            </a:r>
            <a:r>
              <a:rPr lang="fr-TN" sz="2200" dirty="0" err="1">
                <a:latin typeface="Abadi" panose="020B0604020104020204" pitchFamily="34" charset="0"/>
              </a:rPr>
              <a:t>we</a:t>
            </a:r>
            <a:r>
              <a:rPr lang="fr-TN" sz="2200" dirty="0">
                <a:latin typeface="Abadi" panose="020B0604020104020204" pitchFamily="34" charset="0"/>
              </a:rPr>
              <a:t> can observe </a:t>
            </a:r>
            <a:r>
              <a:rPr lang="fr-TN" sz="2200" dirty="0" err="1">
                <a:latin typeface="Abadi" panose="020B0604020104020204" pitchFamily="34" charset="0"/>
              </a:rPr>
              <a:t>that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success</a:t>
            </a:r>
            <a:r>
              <a:rPr lang="fr-TN" sz="2200" dirty="0">
                <a:latin typeface="Abadi" panose="020B0604020104020204" pitchFamily="34" charset="0"/>
              </a:rPr>
              <a:t> rate has </a:t>
            </a:r>
            <a:r>
              <a:rPr lang="fr-TN" sz="2200" dirty="0" err="1">
                <a:latin typeface="Abadi" panose="020B0604020104020204" pitchFamily="34" charset="0"/>
              </a:rPr>
              <a:t>increased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since</a:t>
            </a:r>
            <a:r>
              <a:rPr lang="fr-TN" sz="2200" dirty="0">
                <a:latin typeface="Abadi" panose="020B0604020104020204" pitchFamily="34" charset="0"/>
              </a:rPr>
              <a:t> 2013 and </a:t>
            </a:r>
            <a:r>
              <a:rPr lang="fr-TN" sz="2200" dirty="0" err="1">
                <a:latin typeface="Abadi" panose="020B0604020104020204" pitchFamily="34" charset="0"/>
              </a:rPr>
              <a:t>kept</a:t>
            </a:r>
            <a:r>
              <a:rPr lang="fr-TN" sz="2200" dirty="0">
                <a:latin typeface="Abadi" panose="020B0604020104020204" pitchFamily="34" charset="0"/>
              </a:rPr>
              <a:t> on </a:t>
            </a:r>
            <a:r>
              <a:rPr lang="fr-TN" sz="2200" dirty="0" err="1">
                <a:latin typeface="Abadi" panose="020B0604020104020204" pitchFamily="34" charset="0"/>
              </a:rPr>
              <a:t>increasing</a:t>
            </a:r>
            <a:r>
              <a:rPr lang="fr-TN" sz="2200" dirty="0">
                <a:latin typeface="Abadi" panose="020B0604020104020204" pitchFamily="34" charset="0"/>
              </a:rPr>
              <a:t> till 2020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C52DD82-632F-CC87-31B8-DCB797309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235" y="2307733"/>
            <a:ext cx="6265108" cy="414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AABA1F8-1909-9981-2843-ECF5CE70FA6B}"/>
              </a:ext>
            </a:extLst>
          </p:cNvPr>
          <p:cNvSpPr txBox="1"/>
          <p:nvPr/>
        </p:nvSpPr>
        <p:spPr>
          <a:xfrm>
            <a:off x="1291395" y="1915885"/>
            <a:ext cx="960921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Query: 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948CB"/>
                </a:solidFill>
                <a:latin typeface="Abadi" panose="020B0604020104020204" pitchFamily="34" charset="0"/>
              </a:rPr>
              <a:t>SELECT DISTINCT LAUNCH_SITE FROM SPACEXTABLE;</a:t>
            </a:r>
            <a:endParaRPr lang="fr-TN" sz="2200" dirty="0">
              <a:solidFill>
                <a:srgbClr val="0948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r>
              <a:rPr lang="fr-TN" sz="2200" dirty="0">
                <a:latin typeface="Abadi" panose="020B0604020104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As </a:t>
            </a:r>
            <a:r>
              <a:rPr lang="fr-TN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its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fr-TN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showen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in the </a:t>
            </a:r>
            <a:r>
              <a:rPr lang="fr-TN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result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fr-TN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there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are 4 unique launch sites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67AAC9-483C-7149-49D8-46B836A2D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856" y="2373824"/>
            <a:ext cx="1320801" cy="219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A78D5FA-79D8-836F-F813-0919176987E8}"/>
              </a:ext>
            </a:extLst>
          </p:cNvPr>
          <p:cNvSpPr txBox="1"/>
          <p:nvPr/>
        </p:nvSpPr>
        <p:spPr>
          <a:xfrm>
            <a:off x="876865" y="1520785"/>
            <a:ext cx="1030189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SELECT * FROM SPACEXTABLE WHERE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launch_site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LIKE 'CCA%' LIMIT 5;</a:t>
            </a: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r>
              <a:rPr lang="fr-TN" sz="2200" dirty="0">
                <a:latin typeface="Abadi" panose="020B0604020104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This is a simple method used to get an idea of the data stored in the database table.</a:t>
            </a:r>
            <a:endParaRPr lang="fr-TN" sz="2200" b="1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8C9B217-5341-A485-FD7E-67D33F58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868" y="2354733"/>
            <a:ext cx="10052199" cy="270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CBB7C7-0308-863D-0C78-5F1663391B09}"/>
              </a:ext>
            </a:extLst>
          </p:cNvPr>
          <p:cNvSpPr txBox="1"/>
          <p:nvPr/>
        </p:nvSpPr>
        <p:spPr>
          <a:xfrm>
            <a:off x="866852" y="1641623"/>
            <a:ext cx="96092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 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SELECT sum(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payload_mass__kg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_) AS "Total Payload Mass (kg)" FROM SPACEXTABLE WHERE customer LIKE '%NASA (CRS)%';</a:t>
            </a:r>
            <a:endParaRPr lang="fr-TN" sz="2200" dirty="0">
              <a:solidFill>
                <a:srgbClr val="0B49CB"/>
              </a:solidFill>
              <a:effectLst/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total payload transported by NASA boosters is 48,213 kg.</a:t>
            </a:r>
            <a:endParaRPr lang="fr-TN" sz="2200" b="1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A700F88-E117-BBB4-EB41-AAF272306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5691" y="2708792"/>
            <a:ext cx="1819529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EE16AA5-6F2B-36D5-0A4C-3624B2676541}"/>
              </a:ext>
            </a:extLst>
          </p:cNvPr>
          <p:cNvSpPr txBox="1"/>
          <p:nvPr/>
        </p:nvSpPr>
        <p:spPr>
          <a:xfrm>
            <a:off x="535969" y="1797783"/>
            <a:ext cx="10983684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50" b="1" dirty="0">
                <a:latin typeface="Abadi" panose="020B0604020104020204" pitchFamily="34" charset="0"/>
              </a:rPr>
              <a:t>Query</a:t>
            </a:r>
            <a:r>
              <a:rPr lang="fr-TN" sz="2150" b="1" dirty="0">
                <a:latin typeface="Abadi" panose="020B0604020104020204" pitchFamily="34" charset="0"/>
              </a:rPr>
              <a:t> </a:t>
            </a:r>
            <a:r>
              <a:rPr lang="en-US" sz="2150" b="1" dirty="0">
                <a:latin typeface="Abadi" panose="020B0604020104020204" pitchFamily="34" charset="0"/>
              </a:rPr>
              <a:t>:</a:t>
            </a:r>
            <a:r>
              <a:rPr lang="fr-TN" sz="2150" b="1" dirty="0">
                <a:latin typeface="Abadi" panose="020B0604020104020204" pitchFamily="34" charset="0"/>
              </a:rPr>
              <a:t> </a:t>
            </a:r>
            <a:r>
              <a:rPr lang="en-US" sz="2150" b="1" dirty="0">
                <a:latin typeface="Abadi" panose="020B0604020104020204" pitchFamily="34" charset="0"/>
              </a:rPr>
              <a:t> 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SELECT 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sum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(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payload_mass__kg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_) / count(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payload_mass__kg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_) AS “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Average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Payload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 Mass (kg)" FROM </a:t>
            </a:r>
            <a:r>
              <a:rPr lang="en-US" sz="215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 WHERE </a:t>
            </a:r>
            <a:r>
              <a:rPr lang="fr-FR" sz="2150" dirty="0" err="1">
                <a:solidFill>
                  <a:srgbClr val="0B49CB"/>
                </a:solidFill>
                <a:latin typeface="Abadi" panose="020B0604020104020204" pitchFamily="34" charset="0"/>
              </a:rPr>
              <a:t>booster_version</a:t>
            </a:r>
            <a:r>
              <a:rPr lang="fr-FR" sz="2150" dirty="0">
                <a:solidFill>
                  <a:srgbClr val="0B49CB"/>
                </a:solidFill>
                <a:latin typeface="Abadi" panose="020B0604020104020204" pitchFamily="34" charset="0"/>
              </a:rPr>
              <a:t> LIKE 'F9 v1.1';</a:t>
            </a:r>
            <a:endParaRPr lang="fr-TN" sz="2150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15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50" b="1" dirty="0">
                <a:latin typeface="Abadi" panose="020B0604020104020204" pitchFamily="34" charset="0"/>
              </a:rPr>
              <a:t>Result</a:t>
            </a:r>
            <a:r>
              <a:rPr lang="fr-TN" sz="2150" b="1" dirty="0">
                <a:latin typeface="Abadi" panose="020B0604020104020204" pitchFamily="34" charset="0"/>
              </a:rPr>
              <a:t> </a:t>
            </a:r>
            <a:r>
              <a:rPr lang="en-US" sz="2150" b="1" dirty="0">
                <a:latin typeface="Abadi" panose="020B0604020104020204" pitchFamily="34" charset="0"/>
              </a:rPr>
              <a:t>:</a:t>
            </a:r>
            <a:endParaRPr lang="fr-TN" sz="215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15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15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50" b="1" dirty="0">
                <a:latin typeface="Abadi" panose="020B0604020104020204" pitchFamily="34" charset="0"/>
              </a:rPr>
              <a:t>Explanation</a:t>
            </a:r>
            <a:r>
              <a:rPr lang="fr-TN" sz="2150" b="1" dirty="0">
                <a:latin typeface="Abadi" panose="020B0604020104020204" pitchFamily="34" charset="0"/>
              </a:rPr>
              <a:t> :</a:t>
            </a:r>
            <a:r>
              <a:rPr lang="fr-TN" sz="215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average payload mass transported by the F9 v1.1 booster version is 2,928 kg.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4640CC9-1341-C256-F6FC-D7C79F14C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475" y="2772045"/>
            <a:ext cx="2095792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66213F2-2E04-1F54-DB47-756D28653517}"/>
              </a:ext>
            </a:extLst>
          </p:cNvPr>
          <p:cNvSpPr txBox="1"/>
          <p:nvPr/>
        </p:nvSpPr>
        <p:spPr>
          <a:xfrm>
            <a:off x="770011" y="1709057"/>
            <a:ext cx="11008332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SELECT min(DATE) AS "First Successful Landing Outcome Date"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WHERE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landing__outcome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LIKE ‘Success (ground pad)’; </a:t>
            </a: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first successful ground pad landing occurred on December 22, 2015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B8E6A7-F5CA-CFF5-EA89-90C1F548A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411" y="2599598"/>
            <a:ext cx="3010320" cy="65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C798AC0-5610-4009-6DEA-E417A5F75008}"/>
              </a:ext>
            </a:extLst>
          </p:cNvPr>
          <p:cNvSpPr txBox="1"/>
          <p:nvPr/>
        </p:nvSpPr>
        <p:spPr>
          <a:xfrm>
            <a:off x="770010" y="1534193"/>
            <a:ext cx="106879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SELECT DISTINCT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booster_version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WHERE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landing__outcome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= 'Success (drone ship)' and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payload_mass__kg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_ BETWEEN 4000 and 6000;</a:t>
            </a: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four booster versions that have successfully landed on drone ship with a payload mass </a:t>
            </a:r>
            <a:r>
              <a:rPr lang="fr-TN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between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4,000 kg 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and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6,000 kg are listed above. </a:t>
            </a:r>
            <a:endParaRPr lang="fr-TN" sz="2200" b="1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6EE70E2-1425-4E56-215F-3995F46C0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678" y="2669590"/>
            <a:ext cx="157184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22980" y="2235200"/>
            <a:ext cx="4436057" cy="35102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r>
              <a:rPr lang="fr-T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 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Data Collection through API </a:t>
            </a:r>
            <a:r>
              <a:rPr lang="fr-TN" sz="1600" dirty="0"/>
              <a:t>and </a:t>
            </a:r>
            <a:r>
              <a:rPr lang="en-US" sz="1600" dirty="0"/>
              <a:t>Web Scraping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Data Wrangling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Exploratory Data Analysis with SQL  </a:t>
            </a:r>
            <a:r>
              <a:rPr lang="fr-TN" sz="1600" dirty="0"/>
              <a:t>and Pandas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Exploratory Data Analysis with Data Visualization</a:t>
            </a:r>
            <a:r>
              <a:rPr lang="fr-TN" sz="1600" dirty="0"/>
              <a:t> (</a:t>
            </a:r>
            <a:r>
              <a:rPr lang="fr-TN" sz="1600" dirty="0" err="1"/>
              <a:t>Matplotlib</a:t>
            </a:r>
            <a:r>
              <a:rPr lang="fr-TN" sz="1600" dirty="0"/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Interactive Visual Analytics with Folium </a:t>
            </a:r>
            <a:endParaRPr lang="fr-TN" sz="1600" dirty="0"/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Machine Learning Prediction</a:t>
            </a:r>
            <a:r>
              <a:rPr lang="fr-TN" sz="1600" dirty="0"/>
              <a:t> (Classification)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D924EC2-9F90-DAD8-326F-390C9721A040}"/>
              </a:ext>
            </a:extLst>
          </p:cNvPr>
          <p:cNvSpPr txBox="1">
            <a:spLocks/>
          </p:cNvSpPr>
          <p:nvPr/>
        </p:nvSpPr>
        <p:spPr>
          <a:xfrm>
            <a:off x="6496743" y="2235200"/>
            <a:ext cx="4436057" cy="35102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r>
              <a:rPr lang="fr-T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Exploratory Data Analysis </a:t>
            </a:r>
            <a:r>
              <a:rPr lang="fr-TN" sz="1600" dirty="0" err="1"/>
              <a:t>helped</a:t>
            </a:r>
            <a:r>
              <a:rPr lang="fr-TN" sz="1600" dirty="0"/>
              <a:t> to </a:t>
            </a:r>
            <a:r>
              <a:rPr lang="fr-TN" sz="1600" dirty="0" err="1"/>
              <a:t>choose</a:t>
            </a:r>
            <a:r>
              <a:rPr lang="fr-TN" sz="1600" dirty="0"/>
              <a:t> the best </a:t>
            </a:r>
            <a:r>
              <a:rPr lang="fr-TN" sz="1600" dirty="0" err="1"/>
              <a:t>features</a:t>
            </a:r>
            <a:r>
              <a:rPr lang="fr-TN" sz="1600" dirty="0"/>
              <a:t> </a:t>
            </a:r>
            <a:r>
              <a:rPr lang="fr-TN" sz="1600" dirty="0" err="1"/>
              <a:t>affecting</a:t>
            </a:r>
            <a:r>
              <a:rPr lang="fr-TN" sz="1600" dirty="0"/>
              <a:t>  the landing </a:t>
            </a:r>
            <a:r>
              <a:rPr lang="fr-TN" sz="1600" dirty="0" err="1"/>
              <a:t>success</a:t>
            </a:r>
            <a:r>
              <a:rPr lang="fr-TN" sz="1600" dirty="0"/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/>
              <a:t> Interactive analytics in screenshots </a:t>
            </a:r>
            <a:r>
              <a:rPr lang="fr-TN" sz="1600" dirty="0" err="1"/>
              <a:t>that</a:t>
            </a:r>
            <a:r>
              <a:rPr lang="fr-TN" sz="1600" dirty="0"/>
              <a:t> </a:t>
            </a:r>
            <a:r>
              <a:rPr lang="fr-TN" sz="1600" dirty="0" err="1"/>
              <a:t>provided</a:t>
            </a:r>
            <a:r>
              <a:rPr lang="fr-TN" sz="1600" dirty="0"/>
              <a:t> </a:t>
            </a:r>
            <a:r>
              <a:rPr lang="fr-TN" sz="1600" dirty="0" err="1"/>
              <a:t>helpful</a:t>
            </a:r>
            <a:r>
              <a:rPr lang="fr-TN" sz="1600" dirty="0"/>
              <a:t> insights.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fr-TN" sz="1600" dirty="0"/>
              <a:t> </a:t>
            </a:r>
            <a:r>
              <a:rPr lang="en-US" sz="1600" dirty="0"/>
              <a:t>Predictive Analytics </a:t>
            </a:r>
            <a:r>
              <a:rPr lang="fr-TN" sz="1600" dirty="0" err="1"/>
              <a:t>showed</a:t>
            </a:r>
            <a:r>
              <a:rPr lang="fr-TN" sz="1600" dirty="0"/>
              <a:t> the best model to </a:t>
            </a:r>
            <a:r>
              <a:rPr lang="fr-TN" sz="1600" dirty="0" err="1"/>
              <a:t>predict</a:t>
            </a:r>
            <a:r>
              <a:rPr lang="fr-TN" sz="1600" dirty="0"/>
              <a:t> 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2050" name="Picture 2" descr="IBM Data Science Capstone Project: Winning the Space Race for SPACE-Y">
            <a:extLst>
              <a:ext uri="{FF2B5EF4-FFF2-40B4-BE49-F238E27FC236}">
                <a16:creationId xmlns:a16="http://schemas.microsoft.com/office/drawing/2014/main" id="{C31DE52F-D008-4DD1-717E-21424EFFD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396" y="4970532"/>
            <a:ext cx="2190750" cy="125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89A3192-17EE-D4FE-6954-BA8D765227FD}"/>
              </a:ext>
            </a:extLst>
          </p:cNvPr>
          <p:cNvSpPr txBox="1"/>
          <p:nvPr/>
        </p:nvSpPr>
        <p:spPr>
          <a:xfrm>
            <a:off x="912591" y="1542778"/>
            <a:ext cx="1062626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SELECT (SELECT count(*)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WHERE LOWER 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) LIKE '%success%') AS "Success“, count(*) AS "Failure"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WHERE LOWER 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) NOT LIKE '%success%’; 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There were 61 successful and 40 failed mission outcomes. 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12820B2-E773-6720-2650-ABECDE7B8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035" y="2888731"/>
            <a:ext cx="1719364" cy="87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1DE1CCD-3EBE-64F8-F671-ED1646623C48}"/>
              </a:ext>
            </a:extLst>
          </p:cNvPr>
          <p:cNvSpPr txBox="1"/>
          <p:nvPr/>
        </p:nvSpPr>
        <p:spPr>
          <a:xfrm>
            <a:off x="1291395" y="1453221"/>
            <a:ext cx="960921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SELECT </a:t>
            </a:r>
            <a:r>
              <a:rPr lang="fr-FR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booster_version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, </a:t>
            </a:r>
            <a:r>
              <a:rPr lang="fr-FR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payload_mass__kg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_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 WHERE </a:t>
            </a:r>
            <a:r>
              <a:rPr lang="fr-FR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payload_mass__kg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_ = (SELECT max(</a:t>
            </a:r>
            <a:r>
              <a:rPr lang="fr-FR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payload_mass__kg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_)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); </a:t>
            </a: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dataset shows a maximum payload mass of 15,600 kg, which was carried by twelve separate Falcon 9 boosters.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2D05045-9B9B-758D-D5B3-7C84E4837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795" y="2625226"/>
            <a:ext cx="1935152" cy="276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13B7A5B-C0F7-6CB7-1381-BAE5149A4CA1}"/>
              </a:ext>
            </a:extLst>
          </p:cNvPr>
          <p:cNvSpPr txBox="1"/>
          <p:nvPr/>
        </p:nvSpPr>
        <p:spPr>
          <a:xfrm>
            <a:off x="855966" y="1803918"/>
            <a:ext cx="1019303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SELECT MONTHNAME(DATE) AS “Month”,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landing__outcome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booster_version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launch_site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WHERE </a:t>
            </a:r>
            <a:r>
              <a:rPr lang="en-US" sz="2200" kern="1200" dirty="0" err="1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landing__outcome</a:t>
            </a:r>
            <a:r>
              <a:rPr lang="en-US" sz="2200" kern="1200" dirty="0">
                <a:solidFill>
                  <a:srgbClr val="0B49CB"/>
                </a:solidFill>
                <a:effectLst/>
                <a:latin typeface="Abadi" panose="020B0604020104020204" pitchFamily="34" charset="0"/>
              </a:rPr>
              <a:t> = 'Failure (drone ship)' AND YEAR(DATE) = 2015;</a:t>
            </a:r>
            <a:endParaRPr lang="fr-TN" sz="2200" dirty="0">
              <a:effectLst/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total payload carried by boosters from NASA is 48,213 kg.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237134D-3671-C058-21AB-9E06F0425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047" y="3304420"/>
            <a:ext cx="4534533" cy="10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A73FB3-9387-5E31-157A-3AF3556A8BDF}"/>
              </a:ext>
            </a:extLst>
          </p:cNvPr>
          <p:cNvSpPr txBox="1"/>
          <p:nvPr/>
        </p:nvSpPr>
        <p:spPr>
          <a:xfrm>
            <a:off x="770010" y="1400022"/>
            <a:ext cx="1068796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Query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SELECT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, count(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) AS "Count" FROM </a:t>
            </a:r>
            <a:r>
              <a:rPr lang="en-US" sz="2200" kern="1200" dirty="0">
                <a:solidFill>
                  <a:srgbClr val="0948CB"/>
                </a:solidFill>
                <a:effectLst/>
                <a:latin typeface="Abadi" panose="020B0604020104020204" pitchFamily="34" charset="0"/>
              </a:rPr>
              <a:t>SPACEXTABLE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WHERE DATE BETWEEN '2010-06-04' AND '2017-03-20' GROUP BY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ORDER BY count(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landing__outcome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) DESC;</a:t>
            </a: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Result</a:t>
            </a:r>
            <a:r>
              <a:rPr lang="fr-TN" sz="2200" b="1" dirty="0">
                <a:latin typeface="Abadi" panose="020B0604020104020204" pitchFamily="34" charset="0"/>
              </a:rPr>
              <a:t> </a:t>
            </a:r>
            <a:r>
              <a:rPr lang="en-US" sz="2200" b="1" dirty="0">
                <a:latin typeface="Abadi" panose="020B0604020104020204" pitchFamily="34" charset="0"/>
              </a:rPr>
              <a:t>:</a:t>
            </a: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TN" sz="22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badi" panose="020B0604020104020204" pitchFamily="34" charset="0"/>
              </a:rPr>
              <a:t>Explanation</a:t>
            </a:r>
            <a:r>
              <a:rPr lang="fr-TN" sz="2200" b="1" dirty="0">
                <a:latin typeface="Abadi" panose="020B0604020104020204" pitchFamily="34" charset="0"/>
              </a:rPr>
              <a:t> :</a:t>
            </a:r>
            <a:r>
              <a:rPr lang="fr-TN" sz="2200" b="1" dirty="0">
                <a:solidFill>
                  <a:srgbClr val="121619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The most common landing outcome was ‘not attempted’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 (10 )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. </a:t>
            </a:r>
            <a:endParaRPr lang="fr-TN" sz="2200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B751E72-0A8E-9BC4-3F48-42DCCDEE3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899" y="2541822"/>
            <a:ext cx="2419688" cy="31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</a:t>
            </a:r>
            <a:r>
              <a:rPr lang="fr-FR" dirty="0">
                <a:solidFill>
                  <a:srgbClr val="0B49CB"/>
                </a:solidFill>
              </a:rPr>
              <a:t>Falcon 9 Launch Site Locations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&gt;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EF6B894-9576-B9EF-7A67-68368E34A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705" y="1607911"/>
            <a:ext cx="7630590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The markers represent the mission outcomes (Success/Failure) for Falcon 9 first stage landings, organized on the map to correspond with the geographical coordinates of the launch sites.</a:t>
            </a:r>
            <a:r>
              <a:rPr lang="fr-TN" sz="2200" dirty="0">
                <a:latin typeface="Abadi" panose="020B0604020104020204" pitchFamily="34" charset="0"/>
              </a:rPr>
              <a:t>			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</a:t>
            </a:r>
            <a:r>
              <a:rPr lang="en-US" dirty="0">
                <a:solidFill>
                  <a:srgbClr val="0B49CB"/>
                </a:solidFill>
              </a:rPr>
              <a:t>Map Markers of Success/Failed Landings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&gt;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E81B9D8-0B3B-A438-263A-9534533B5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915" y="3282054"/>
            <a:ext cx="5191292" cy="28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45947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• The perimeter road around CCAFS LC-40 is 0.19 km away from the launch site coordinates.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• The coastline is 0.92 km away from CCAFS LC-40. 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• The rail line is 1.33 km away from CCAFS LC-40.</a:t>
            </a:r>
            <a:endParaRPr lang="en-US" sz="2200" dirty="0">
              <a:solidFill>
                <a:srgbClr val="FF0000"/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</a:t>
            </a:r>
            <a:r>
              <a:rPr lang="en-US" dirty="0">
                <a:solidFill>
                  <a:srgbClr val="0B49CB"/>
                </a:solidFill>
              </a:rPr>
              <a:t>Distance from Launch Site to Proximities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&gt;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3FCF1B4-D6AD-B819-281E-D28E9A61E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019" y="2152089"/>
            <a:ext cx="5731592" cy="339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14964" y="153098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200" dirty="0">
                <a:latin typeface="Abadi" panose="020B0604020104020204" pitchFamily="34" charset="0"/>
              </a:rPr>
              <a:t>KSC LC-39A recorded the most successful launches among all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success launches by all sites</a:t>
            </a:r>
          </a:p>
        </p:txBody>
      </p:sp>
      <p:pic>
        <p:nvPicPr>
          <p:cNvPr id="4" name="Image 3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4B593997-C607-AF11-C681-15D1CB030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88" y="2140295"/>
            <a:ext cx="8954939" cy="345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2044009"/>
            <a:ext cx="10898023" cy="2114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fr-TN" sz="20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fr-TN" sz="1800" dirty="0"/>
              <a:t>- </a:t>
            </a:r>
            <a:r>
              <a:rPr lang="en-US" sz="1800" dirty="0"/>
              <a:t>SpaceX has revolutionized the space industry by significantly reducing launch costs, primarily due to the reusability of the Falcon 9 rocket's first stage. While a typical Falcon 9 launch costs $62 million, competitors' prices can soar to $165 million per launch. The ability to predict whether the Falcon 9's first stage will land successfully is crucial for estimating the overall cost of a launch. This prediction model can also provide valuable insights for other companies, like a hypothetical competitor Space Y, seeking to bid against SpaceX for rocket launches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63DA8CB-5F62-6384-8C44-0AA9B07D32A1}"/>
              </a:ext>
            </a:extLst>
          </p:cNvPr>
          <p:cNvSpPr txBox="1">
            <a:spLocks/>
          </p:cNvSpPr>
          <p:nvPr/>
        </p:nvSpPr>
        <p:spPr>
          <a:xfrm>
            <a:off x="828068" y="4101816"/>
            <a:ext cx="10898023" cy="1722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rtl="0" eaLnBrk="1" latinLnBrk="0" hangingPunct="1">
              <a:spcBef>
                <a:spcPts val="1400"/>
              </a:spcBef>
              <a:spcAft>
                <a:spcPts val="0"/>
              </a:spcAft>
            </a:pPr>
            <a:r>
              <a:rPr lang="en-US" sz="2000" b="1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Problems </a:t>
            </a:r>
            <a:r>
              <a:rPr lang="fr-TN" sz="2000" b="1" kern="1200" dirty="0" err="1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We</a:t>
            </a:r>
            <a:r>
              <a:rPr lang="en-US" sz="2000" b="1" kern="1200" dirty="0">
                <a:solidFill>
                  <a:srgbClr val="292929"/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want to find answers</a:t>
            </a:r>
            <a:r>
              <a:rPr lang="fr-TN" sz="2000" b="1" kern="1200" dirty="0">
                <a:solidFill>
                  <a:schemeClr val="accent3">
                    <a:lumMod val="25000"/>
                  </a:schemeClr>
                </a:solidFill>
                <a:effectLst/>
                <a:latin typeface="Abadi" panose="020B0604020104020204" pitchFamily="34" charset="0"/>
                <a:ea typeface="+mn-ea"/>
                <a:cs typeface="+mn-cs"/>
              </a:rPr>
              <a:t> :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en-US" sz="1800" dirty="0"/>
              <a:t>How can we accurately estimate the total cost of a launch</a:t>
            </a:r>
            <a:r>
              <a:rPr lang="fr-TN" sz="1800" dirty="0"/>
              <a:t> ?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fr-TN" sz="1800" dirty="0" err="1">
                <a:effectLst/>
              </a:rPr>
              <a:t>Where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could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be</a:t>
            </a:r>
            <a:r>
              <a:rPr lang="fr-TN" sz="1800" dirty="0">
                <a:effectLst/>
              </a:rPr>
              <a:t> the best location to </a:t>
            </a:r>
            <a:r>
              <a:rPr lang="fr-TN" sz="1800" dirty="0" err="1">
                <a:effectLst/>
              </a:rPr>
              <a:t>make</a:t>
            </a:r>
            <a:r>
              <a:rPr lang="fr-TN" sz="1800" dirty="0">
                <a:effectLst/>
              </a:rPr>
              <a:t> </a:t>
            </a:r>
            <a:r>
              <a:rPr lang="fr-TN" sz="1800" dirty="0" err="1">
                <a:effectLst/>
              </a:rPr>
              <a:t>those</a:t>
            </a:r>
            <a:r>
              <a:rPr lang="fr-TN" sz="1800" dirty="0">
                <a:effectLst/>
              </a:rPr>
              <a:t> launchs ?</a:t>
            </a:r>
          </a:p>
          <a:p>
            <a:pPr algn="l" rtl="0" eaLnBrk="1" latinLnBrk="0" hangingPunct="1">
              <a:spcBef>
                <a:spcPts val="1400"/>
              </a:spcBef>
              <a:spcAft>
                <a:spcPts val="0"/>
              </a:spcAft>
              <a:buFontTx/>
              <a:buChar char="-"/>
            </a:pPr>
            <a:r>
              <a:rPr lang="fr-TN" sz="1800" dirty="0"/>
              <a:t>W</a:t>
            </a:r>
            <a:r>
              <a:rPr lang="en-US" sz="1800" dirty="0"/>
              <a:t>hat </a:t>
            </a:r>
            <a:r>
              <a:rPr lang="fr-TN" sz="1800" dirty="0"/>
              <a:t>are the </a:t>
            </a:r>
            <a:r>
              <a:rPr lang="en-US" sz="1800" dirty="0"/>
              <a:t>factors </a:t>
            </a:r>
            <a:r>
              <a:rPr lang="fr-TN" sz="1800" dirty="0" err="1"/>
              <a:t>that</a:t>
            </a:r>
            <a:r>
              <a:rPr lang="fr-TN" sz="1800" dirty="0"/>
              <a:t> </a:t>
            </a:r>
            <a:r>
              <a:rPr lang="en-US" sz="1800" dirty="0"/>
              <a:t>play a significant role in determining whether the Falcon 9 first stage will land successfully</a:t>
            </a:r>
            <a:r>
              <a:rPr lang="fr-TN" sz="1800" dirty="0"/>
              <a:t> </a:t>
            </a:r>
            <a:r>
              <a:rPr lang="en-US" sz="1800" dirty="0"/>
              <a:t>?</a:t>
            </a:r>
            <a:endParaRPr lang="fr-TN" sz="18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531711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KSC LC-39A had a </a:t>
            </a:r>
            <a:r>
              <a:rPr lang="fr-TN" sz="2200" dirty="0">
                <a:latin typeface="Abadi" panose="020B0604020104020204" pitchFamily="34" charset="0"/>
              </a:rPr>
              <a:t>42</a:t>
            </a:r>
            <a:r>
              <a:rPr lang="en-US" sz="2200" dirty="0">
                <a:latin typeface="Abadi" panose="020B0604020104020204" pitchFamily="34" charset="0"/>
              </a:rPr>
              <a:t>.9% success rate </a:t>
            </a:r>
            <a:r>
              <a:rPr lang="fr-TN" sz="2200" dirty="0">
                <a:latin typeface="Abadi" panose="020B0604020104020204" pitchFamily="34" charset="0"/>
              </a:rPr>
              <a:t>(</a:t>
            </a:r>
            <a:r>
              <a:rPr lang="en-US" sz="2200" dirty="0">
                <a:latin typeface="Abadi" panose="020B0604020104020204" pitchFamily="34" charset="0"/>
              </a:rPr>
              <a:t>indicated by the ‘0’ Class</a:t>
            </a:r>
            <a:r>
              <a:rPr lang="fr-TN" sz="2200" dirty="0">
                <a:latin typeface="Abadi" panose="020B0604020104020204" pitchFamily="34" charset="0"/>
              </a:rPr>
              <a:t> ) </a:t>
            </a:r>
            <a:r>
              <a:rPr lang="en-US" sz="2200" dirty="0">
                <a:latin typeface="Abadi" panose="020B0604020104020204" pitchFamily="34" charset="0"/>
              </a:rPr>
              <a:t>and a </a:t>
            </a:r>
            <a:r>
              <a:rPr lang="fr-TN" sz="2200" dirty="0">
                <a:latin typeface="Abadi" panose="020B0604020104020204" pitchFamily="34" charset="0"/>
              </a:rPr>
              <a:t>57</a:t>
            </a:r>
            <a:r>
              <a:rPr lang="en-US" sz="2200" dirty="0">
                <a:latin typeface="Abadi" panose="020B0604020104020204" pitchFamily="34" charset="0"/>
              </a:rPr>
              <a:t>.1% failure rate</a:t>
            </a:r>
            <a:r>
              <a:rPr lang="fr-TN" sz="2200" dirty="0">
                <a:latin typeface="Abadi" panose="020B0604020104020204" pitchFamily="34" charset="0"/>
              </a:rPr>
              <a:t> (</a:t>
            </a:r>
            <a:r>
              <a:rPr lang="en-US" sz="2200" dirty="0">
                <a:latin typeface="Abadi" panose="020B0604020104020204" pitchFamily="34" charset="0"/>
              </a:rPr>
              <a:t>indicated by the ‘</a:t>
            </a:r>
            <a:r>
              <a:rPr lang="fr-TN" sz="2200" dirty="0">
                <a:latin typeface="Abadi" panose="020B0604020104020204" pitchFamily="34" charset="0"/>
              </a:rPr>
              <a:t>1</a:t>
            </a:r>
            <a:r>
              <a:rPr lang="en-US" sz="2200" dirty="0">
                <a:latin typeface="Abadi" panose="020B0604020104020204" pitchFamily="34" charset="0"/>
              </a:rPr>
              <a:t>’ Class</a:t>
            </a:r>
            <a:r>
              <a:rPr lang="fr-TN" sz="2200" dirty="0">
                <a:latin typeface="Abadi" panose="020B0604020104020204" pitchFamily="34" charset="0"/>
              </a:rPr>
              <a:t>)</a:t>
            </a:r>
            <a:r>
              <a:rPr lang="en-US" sz="2200" dirty="0">
                <a:latin typeface="Abadi" panose="020B0604020104020204" pitchFamily="34" charset="0"/>
              </a:rPr>
              <a:t>.</a:t>
            </a:r>
            <a:endParaRPr lang="fr-TN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by site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47F5326-08F4-B666-34C9-2BDAC3890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621" y="2578998"/>
            <a:ext cx="10276757" cy="35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0480" y="1578369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Success rates are higher for low-weight payloads compared to heavy ones.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fr-FR" dirty="0" err="1"/>
              <a:t>Payload</a:t>
            </a:r>
            <a:r>
              <a:rPr lang="fr-FR" dirty="0"/>
              <a:t> vs. Launch </a:t>
            </a:r>
            <a:r>
              <a:rPr lang="fr-FR" dirty="0" err="1"/>
              <a:t>Outcome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EF1C20E-BB16-7DEF-C36B-E80C77310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973" y="2211682"/>
            <a:ext cx="6085114" cy="20003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9EA4CEC-1826-735F-6B15-A6B845CAF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974" y="4423467"/>
            <a:ext cx="6085114" cy="206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803271"/>
            <a:ext cx="401970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All models performed comparably, except for the Decision Tree model, which lagged behind the others in performance.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781BB66-01FE-F7C9-6453-0473E7040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4" y="2213877"/>
            <a:ext cx="7135523" cy="364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119529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The confusion matrix for the Decision Tree Classifier demonstrates its accuracy, with a high number of true positives and true negatives indicating effective classification. However, the classifier's primary challenge is the occurrence of false positives, where unsuccessful landings are incorrectly identified as successful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44A2482-C2A0-FA8F-0F54-12D433ACC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52" y="3429208"/>
            <a:ext cx="4296375" cy="306747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712DE3C-EF7C-D331-EA40-CDB38D4F26B4}"/>
              </a:ext>
            </a:extLst>
          </p:cNvPr>
          <p:cNvSpPr txBox="1"/>
          <p:nvPr/>
        </p:nvSpPr>
        <p:spPr>
          <a:xfrm>
            <a:off x="6096000" y="455501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Prediction Breakdown: </a:t>
            </a:r>
            <a:endParaRPr lang="fr-TN" dirty="0"/>
          </a:p>
          <a:p>
            <a:r>
              <a:rPr lang="en-US" dirty="0"/>
              <a:t>• 12 True Positives and 3 True Negatives</a:t>
            </a:r>
            <a:endParaRPr lang="fr-TN" dirty="0"/>
          </a:p>
          <a:p>
            <a:r>
              <a:rPr lang="en-US" dirty="0"/>
              <a:t> • 3 False Positives and 0 False Negatives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731375"/>
            <a:ext cx="1133710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Success Trends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SpaceX’s Falcon 9 first stage landing outcomes have improved over time, with success rates increasing notably from 2013 to 2020. KSC LC-39A emerged as the most successful launch site, and orbits such as ES-L1, GEO, HEO, SSO, and VLEO showed high success rates. 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Payload Insights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Launches with payloads over 7,000 kg tend to be less risky, indicating that heavier payloads are associated with better outcomes. </a:t>
            </a:r>
            <a:endParaRPr lang="fr-T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Predictive Modeling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The Decision Tree Classifier is effective for predicting successful landings, offering a valuable tool for optimizing future missions and enhancing profitability.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notebook and datasets , check this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repository link :</a:t>
            </a:r>
            <a:endParaRPr lang="fr-TN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fr-FR" dirty="0">
                <a:solidFill>
                  <a:srgbClr val="0B49CB"/>
                </a:solidFill>
                <a:latin typeface="Abadi" panose="020B0604020104020204" pitchFamily="34" charset="0"/>
              </a:rPr>
              <a:t>https://github.com/zaghdoudiakrem/Data_science_capstone/tree/main</a:t>
            </a:r>
            <a:endParaRPr lang="en-US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08665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Data was collected from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two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sources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: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Space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X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API and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WebScrapping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Wikipedia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Collected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TN" sz="8000" dirty="0">
                <a:solidFill>
                  <a:srgbClr val="7F7F7F"/>
                </a:solidFill>
                <a:latin typeface="Abadi" panose="020B0604020104020204" pitchFamily="34" charset="0"/>
              </a:rPr>
              <a:t>data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was enhanced by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creating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a landing outcome label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based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the outcome data, after summarizing and analyzing the relevant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</a:t>
            </a:r>
            <a:r>
              <a:rPr lang="fr-TN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ollected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data was normalized and split into training and test datasets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then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evaluated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fr-TN" sz="8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four different classification models, with each model's accuracy</a:t>
            </a:r>
            <a:r>
              <a:rPr lang="fr-TN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The data sets were collected from: </a:t>
            </a:r>
            <a:r>
              <a:rPr lang="fr-TN" sz="2400" dirty="0">
                <a:latin typeface="Abadi" panose="020B0604020104020204" pitchFamily="34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fr-TN" sz="1600" dirty="0"/>
              <a:t>	</a:t>
            </a:r>
            <a:r>
              <a:rPr lang="en-US" sz="1600" dirty="0"/>
              <a:t> </a:t>
            </a:r>
            <a:r>
              <a:rPr lang="en-US" sz="2000" dirty="0">
                <a:solidFill>
                  <a:srgbClr val="0B49CB"/>
                </a:solidFill>
              </a:rPr>
              <a:t>-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 </a:t>
            </a:r>
            <a:r>
              <a:rPr lang="fr-TN" sz="2000" dirty="0">
                <a:solidFill>
                  <a:srgbClr val="0B49CB"/>
                </a:solidFill>
              </a:rPr>
              <a:t>T</a:t>
            </a:r>
            <a:r>
              <a:rPr lang="en-US" sz="2000" dirty="0">
                <a:solidFill>
                  <a:srgbClr val="0B49CB"/>
                </a:solidFill>
              </a:rPr>
              <a:t>he SpaceX API</a:t>
            </a:r>
            <a:r>
              <a:rPr lang="fr-TN" sz="2000" dirty="0">
                <a:solidFill>
                  <a:srgbClr val="0B49CB"/>
                </a:solidFill>
              </a:rPr>
              <a:t> , the d</a:t>
            </a:r>
            <a:r>
              <a:rPr lang="en-US" sz="2000" dirty="0" err="1">
                <a:solidFill>
                  <a:srgbClr val="0B49CB"/>
                </a:solidFill>
              </a:rPr>
              <a:t>ata</a:t>
            </a:r>
            <a:r>
              <a:rPr lang="en-US" sz="2000" dirty="0">
                <a:solidFill>
                  <a:srgbClr val="0B49CB"/>
                </a:solidFill>
              </a:rPr>
              <a:t> collection was done using get request m</a:t>
            </a:r>
            <a:r>
              <a:rPr lang="fr-TN" sz="2000" dirty="0" err="1">
                <a:solidFill>
                  <a:srgbClr val="0B49CB"/>
                </a:solidFill>
              </a:rPr>
              <a:t>ethod</a:t>
            </a:r>
            <a:r>
              <a:rPr lang="fr-TN" sz="2000" dirty="0">
                <a:solidFill>
                  <a:srgbClr val="0B49CB"/>
                </a:solidFill>
              </a:rPr>
              <a:t> .</a:t>
            </a:r>
            <a:r>
              <a:rPr lang="en-US" sz="2000" dirty="0">
                <a:solidFill>
                  <a:srgbClr val="0B49CB"/>
                </a:solidFill>
              </a:rPr>
              <a:t>Next, we decoded the response content as a Json using .</a:t>
            </a:r>
            <a:r>
              <a:rPr lang="en-US" sz="2000" dirty="0" err="1">
                <a:solidFill>
                  <a:srgbClr val="0B49CB"/>
                </a:solidFill>
              </a:rPr>
              <a:t>json</a:t>
            </a:r>
            <a:r>
              <a:rPr lang="en-US" sz="2000" dirty="0">
                <a:solidFill>
                  <a:srgbClr val="0B49CB"/>
                </a:solidFill>
              </a:rPr>
              <a:t>() function call and turn it into a pandas </a:t>
            </a:r>
            <a:r>
              <a:rPr lang="en-US" sz="2000" dirty="0" err="1">
                <a:solidFill>
                  <a:srgbClr val="0B49CB"/>
                </a:solidFill>
              </a:rPr>
              <a:t>dataframe</a:t>
            </a:r>
            <a:r>
              <a:rPr lang="en-US" sz="2000" dirty="0">
                <a:solidFill>
                  <a:srgbClr val="0B49CB"/>
                </a:solidFill>
              </a:rPr>
              <a:t> using .</a:t>
            </a:r>
            <a:r>
              <a:rPr lang="en-US" sz="2000" dirty="0" err="1">
                <a:solidFill>
                  <a:srgbClr val="0B49CB"/>
                </a:solidFill>
              </a:rPr>
              <a:t>json_normalize</a:t>
            </a:r>
            <a:r>
              <a:rPr lang="en-US" sz="2000" dirty="0">
                <a:solidFill>
                  <a:srgbClr val="0B49CB"/>
                </a:solidFill>
              </a:rPr>
              <a:t>().</a:t>
            </a:r>
            <a:endParaRPr lang="fr-TN" sz="2000" dirty="0">
              <a:solidFill>
                <a:srgbClr val="0B49CB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fr-TN" sz="2000" dirty="0">
                <a:solidFill>
                  <a:srgbClr val="0B49CB"/>
                </a:solidFill>
              </a:rPr>
              <a:t>	- </a:t>
            </a:r>
            <a:r>
              <a:rPr lang="en-US" sz="2000" dirty="0">
                <a:solidFill>
                  <a:srgbClr val="0B49CB"/>
                </a:solidFill>
              </a:rPr>
              <a:t>A permanently linked Wikipedia page with launch data in HTML tables 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fr-TN" sz="2000" dirty="0" err="1">
                <a:solidFill>
                  <a:srgbClr val="0B49CB"/>
                </a:solidFill>
              </a:rPr>
              <a:t>which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fr-TN" sz="2000" dirty="0" err="1">
                <a:solidFill>
                  <a:srgbClr val="0B49CB"/>
                </a:solidFill>
              </a:rPr>
              <a:t>we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performed web scraping from with </a:t>
            </a:r>
            <a:r>
              <a:rPr lang="en-US" sz="2000" dirty="0" err="1">
                <a:solidFill>
                  <a:srgbClr val="0B49CB"/>
                </a:solidFill>
              </a:rPr>
              <a:t>BeautifulSoup</a:t>
            </a:r>
            <a:r>
              <a:rPr lang="en-US" sz="2000" dirty="0">
                <a:solidFill>
                  <a:srgbClr val="0B49CB"/>
                </a:solidFill>
              </a:rPr>
              <a:t>.  </a:t>
            </a:r>
            <a:r>
              <a:rPr lang="fr-FR" sz="2000" dirty="0">
                <a:solidFill>
                  <a:srgbClr val="0B49CB"/>
                </a:solidFill>
              </a:rPr>
              <a:t>W</a:t>
            </a:r>
            <a:r>
              <a:rPr lang="fr-TN" sz="2000" dirty="0">
                <a:solidFill>
                  <a:srgbClr val="0B49CB"/>
                </a:solidFill>
              </a:rPr>
              <a:t>e </a:t>
            </a:r>
            <a:r>
              <a:rPr lang="fr-TN" sz="2000" dirty="0" err="1">
                <a:solidFill>
                  <a:srgbClr val="0B49CB"/>
                </a:solidFill>
              </a:rPr>
              <a:t>extracted</a:t>
            </a:r>
            <a:r>
              <a:rPr lang="fr-TN" sz="2000" dirty="0">
                <a:solidFill>
                  <a:srgbClr val="0B49CB"/>
                </a:solidFill>
              </a:rPr>
              <a:t> the records </a:t>
            </a:r>
            <a:r>
              <a:rPr lang="fr-TN" sz="2000" dirty="0" err="1">
                <a:solidFill>
                  <a:srgbClr val="0B49CB"/>
                </a:solidFill>
              </a:rPr>
              <a:t>then</a:t>
            </a:r>
            <a:r>
              <a:rPr lang="fr-TN" sz="2000" dirty="0">
                <a:solidFill>
                  <a:srgbClr val="0B49CB"/>
                </a:solidFill>
              </a:rPr>
              <a:t> </a:t>
            </a:r>
            <a:r>
              <a:rPr lang="en-US" sz="2000" dirty="0">
                <a:solidFill>
                  <a:srgbClr val="0B49CB"/>
                </a:solidFill>
              </a:rPr>
              <a:t>parse the table and convert it to a pandas </a:t>
            </a:r>
            <a:r>
              <a:rPr lang="en-US" sz="2000" dirty="0" err="1">
                <a:solidFill>
                  <a:srgbClr val="0B49CB"/>
                </a:solidFill>
              </a:rPr>
              <a:t>dataframe</a:t>
            </a:r>
            <a:r>
              <a:rPr lang="en-US" sz="2000" dirty="0">
                <a:solidFill>
                  <a:srgbClr val="0B49CB"/>
                </a:solidFill>
              </a:rPr>
              <a:t> for future analysis</a:t>
            </a:r>
            <a:endParaRPr lang="fr-TN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latin typeface="Abadi" panose="020B0604020104020204" pitchFamily="34" charset="0"/>
              </a:rPr>
              <a:t>• We then cleaned the data, checked for missing values and fill in missing values where necessary.</a:t>
            </a:r>
            <a:endParaRPr lang="fr-TN" sz="2400" dirty="0"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SpaceX offers a public API from where data can be obtained and then used; </a:t>
            </a:r>
            <a:r>
              <a:rPr lang="fr-TN" sz="2400" dirty="0"/>
              <a:t>(</a:t>
            </a:r>
            <a:r>
              <a:rPr lang="fr-TN" sz="2400" dirty="0">
                <a:solidFill>
                  <a:srgbClr val="0948CB"/>
                </a:solidFill>
              </a:rPr>
              <a:t>«</a:t>
            </a:r>
            <a:r>
              <a:rPr lang="fr-TN" sz="2400" dirty="0"/>
              <a:t> </a:t>
            </a:r>
            <a:r>
              <a:rPr lang="en-US" sz="2400" dirty="0">
                <a:solidFill>
                  <a:srgbClr val="0948CB"/>
                </a:solidFill>
                <a:latin typeface="Abadi" panose="020B0604020104020204" pitchFamily="34" charset="0"/>
              </a:rPr>
              <a:t>https://api.spacexdata.com/v4/rockets/</a:t>
            </a:r>
            <a:r>
              <a:rPr lang="fr-TN" sz="2400" dirty="0">
                <a:solidFill>
                  <a:srgbClr val="0948CB"/>
                </a:solidFill>
                <a:latin typeface="Abadi" panose="020B0604020104020204" pitchFamily="34" charset="0"/>
              </a:rPr>
              <a:t> »</a:t>
            </a:r>
            <a:r>
              <a:rPr lang="fr-TN" sz="2400" dirty="0">
                <a:solidFill>
                  <a:srgbClr val="121619"/>
                </a:solidFill>
                <a:latin typeface="Abadi" panose="020B0604020104020204" pitchFamily="34" charset="0"/>
              </a:rPr>
              <a:t>)</a:t>
            </a:r>
            <a:endParaRPr lang="en-US" sz="2400" dirty="0">
              <a:solidFill>
                <a:srgbClr val="12161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GitHub URL of the completed notebook</a:t>
            </a:r>
            <a:r>
              <a:rPr lang="fr-TN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: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https://github.com/zaghdoudiakrem/Data_science_capstone/blob/main/1-Collecting_the_data_from_SpaceX_API.ipynb</a:t>
            </a:r>
            <a:endParaRPr lang="en-US" dirty="0">
              <a:solidFill>
                <a:srgbClr val="0948CB"/>
              </a:solidFill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EFC26B4-103E-FEC0-DA5D-24335DB73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092" y="1424100"/>
            <a:ext cx="2162477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Data </a:t>
            </a:r>
            <a:r>
              <a:rPr lang="fr-TN" sz="2200" dirty="0" err="1">
                <a:latin typeface="Abadi" panose="020B0604020104020204" pitchFamily="34" charset="0"/>
              </a:rPr>
              <a:t>was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fr-TN" sz="2200" dirty="0" err="1">
                <a:latin typeface="Abadi" panose="020B0604020104020204" pitchFamily="34" charset="0"/>
              </a:rPr>
              <a:t>scraped</a:t>
            </a:r>
            <a:r>
              <a:rPr lang="fr-TN" sz="2200" dirty="0">
                <a:latin typeface="Abadi" panose="020B0604020104020204" pitchFamily="34" charset="0"/>
              </a:rPr>
              <a:t> </a:t>
            </a:r>
            <a:r>
              <a:rPr lang="en-US" sz="2200" dirty="0">
                <a:latin typeface="Abadi" panose="020B0604020104020204" pitchFamily="34" charset="0"/>
              </a:rPr>
              <a:t>from Wikipedia</a:t>
            </a:r>
            <a:r>
              <a:rPr lang="fr-TN" sz="2200" dirty="0">
                <a:latin typeface="Abadi" panose="020B0604020104020204" pitchFamily="34" charset="0"/>
              </a:rPr>
              <a:t>(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«</a:t>
            </a:r>
            <a:r>
              <a:rPr lang="fr-FR" sz="2200" dirty="0">
                <a:solidFill>
                  <a:srgbClr val="0B49CB"/>
                </a:solidFill>
                <a:latin typeface="Abadi" panose="020B0604020104020204" pitchFamily="34" charset="0"/>
              </a:rPr>
              <a:t>https://en.wikipedia.org/w/index.php?title=List_of_Falcon_9_and_Falcon_Heavy_launches&amp;oldid=1027686922</a:t>
            </a:r>
            <a:r>
              <a:rPr lang="fr-TN" sz="2200" dirty="0">
                <a:solidFill>
                  <a:srgbClr val="0B49CB"/>
                </a:solidFill>
                <a:latin typeface="Abadi" panose="020B0604020104020204" pitchFamily="34" charset="0"/>
              </a:rPr>
              <a:t>»</a:t>
            </a:r>
            <a:r>
              <a:rPr lang="fr-TN" sz="2200" dirty="0">
                <a:solidFill>
                  <a:srgbClr val="121619"/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GitHub URL of the completed notebook</a:t>
            </a:r>
            <a:r>
              <a:rPr lang="fr-TN" sz="2200" dirty="0">
                <a:solidFill>
                  <a:schemeClr val="bg2">
                    <a:lumMod val="10000"/>
                  </a:schemeClr>
                </a:solidFill>
                <a:latin typeface="Abadi" panose="020B0604020104020204" pitchFamily="34" charset="0"/>
              </a:rPr>
              <a:t>:</a:t>
            </a: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948CB"/>
                </a:solidFill>
                <a:latin typeface="Abadi" panose="020B0604020104020204" pitchFamily="34" charset="0"/>
              </a:rPr>
              <a:t>https://github.com/zaghdoudiakrem/Data_science_capstone/blob/main/2-Web_scraping_from_Wiki.ipynb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E645093-7CF2-1A7F-284E-9AC222AEB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077" y="1465635"/>
            <a:ext cx="2572109" cy="49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f80a141d-92ca-4d3d-9308-f7e7b1d44ce8"/>
    <ds:schemaRef ds:uri="http://purl.org/dc/dcmitype/"/>
    <ds:schemaRef ds:uri="http://schemas.microsoft.com/office/2006/documentManagement/types"/>
    <ds:schemaRef ds:uri="155be751-a274-42e8-93fb-f39d3b9bccc8"/>
    <ds:schemaRef ds:uri="http://www.w3.org/XML/1998/namespac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3798</TotalTime>
  <Words>2705</Words>
  <Application>Microsoft Office PowerPoint</Application>
  <PresentationFormat>Grand écran</PresentationFormat>
  <Paragraphs>296</Paragraphs>
  <Slides>47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akrem zaghdoudi</cp:lastModifiedBy>
  <cp:revision>249</cp:revision>
  <dcterms:created xsi:type="dcterms:W3CDTF">2021-04-29T18:58:34Z</dcterms:created>
  <dcterms:modified xsi:type="dcterms:W3CDTF">2024-08-18T10:44:37Z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